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0"/>
  </p:notesMasterIdLst>
  <p:sldIdLst>
    <p:sldId id="256" r:id="rId2"/>
    <p:sldId id="706" r:id="rId3"/>
    <p:sldId id="568" r:id="rId4"/>
    <p:sldId id="624" r:id="rId5"/>
    <p:sldId id="625" r:id="rId6"/>
    <p:sldId id="569" r:id="rId7"/>
    <p:sldId id="626" r:id="rId8"/>
    <p:sldId id="570" r:id="rId9"/>
    <p:sldId id="558" r:id="rId10"/>
    <p:sldId id="557" r:id="rId11"/>
    <p:sldId id="519" r:id="rId12"/>
    <p:sldId id="515" r:id="rId13"/>
    <p:sldId id="516" r:id="rId14"/>
    <p:sldId id="517" r:id="rId15"/>
    <p:sldId id="520" r:id="rId16"/>
    <p:sldId id="598" r:id="rId17"/>
    <p:sldId id="708" r:id="rId18"/>
    <p:sldId id="709" r:id="rId19"/>
    <p:sldId id="710" r:id="rId20"/>
    <p:sldId id="711" r:id="rId21"/>
    <p:sldId id="735" r:id="rId22"/>
    <p:sldId id="712" r:id="rId23"/>
    <p:sldId id="713" r:id="rId24"/>
    <p:sldId id="731" r:id="rId25"/>
    <p:sldId id="732" r:id="rId26"/>
    <p:sldId id="733" r:id="rId27"/>
    <p:sldId id="730" r:id="rId28"/>
    <p:sldId id="734" r:id="rId2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" autoAdjust="0"/>
    <p:restoredTop sz="85133" autoAdjust="0"/>
  </p:normalViewPr>
  <p:slideViewPr>
    <p:cSldViewPr showGuides="1">
      <p:cViewPr varScale="1">
        <p:scale>
          <a:sx n="258" d="100"/>
          <a:sy n="258" d="100"/>
        </p:scale>
        <p:origin x="2480" y="192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7" d="100"/>
        <a:sy n="67" d="100"/>
      </p:scale>
      <p:origin x="0" y="156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68A4B-C138-457D-AB6E-F4C564F54BB2}" type="datetimeFigureOut">
              <a:rPr lang="zh-CN" altLang="en-US" smtClean="0"/>
              <a:pPr/>
              <a:t>2020/12/10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1AB8B-5D0A-4586-8F9D-B187E8B984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199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DL</a:t>
            </a:r>
            <a:r>
              <a:rPr kumimoji="1" lang="zh-CN" altLang="en-US" dirty="0"/>
              <a:t>：</a:t>
            </a:r>
            <a:r>
              <a:rPr kumimoji="1" lang="en-US" altLang="zh-CN" dirty="0"/>
              <a:t>DT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1AB8B-5D0A-4586-8F9D-B187E8B98460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532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1AB8B-5D0A-4586-8F9D-B187E8B98460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248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fld id="{D03802C4-1DDC-4281-B8B8-D127A0729FB8}" type="slidenum">
              <a:rPr lang="en-US" altLang="zh-TW" smtClean="0"/>
              <a:pPr eaLnBrk="1" hangingPunct="1"/>
              <a:t>28</a:t>
            </a:fld>
            <a:endParaRPr lang="en-US" altLang="zh-TW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18705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22030" y="1028700"/>
            <a:ext cx="8229600" cy="13716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906B9-7A04-4504-8D77-AF49FAA42CEF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371600" y="2498774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446C-6FDA-42FF-A16A-89B12AF66E23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50049-3F9B-4DAE-9A1D-C597D2AE82CE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0767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73B81-B43D-4486-9129-C6EE7DF14EB0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0200" y="457200"/>
            <a:ext cx="7086600" cy="13716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00200" y="1880840"/>
            <a:ext cx="7086600" cy="1132284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F294-619D-49A5-8A1B-CAA14508B6B7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FA58-7EC6-4D25-8239-DCFF0CA608B0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8229600" cy="8572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563165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7" y="1151335"/>
            <a:ext cx="4041775" cy="563165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771650"/>
            <a:ext cx="4040188" cy="28229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771650"/>
            <a:ext cx="4041775" cy="28229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894B-BF00-4FD6-A52B-D8164D60D030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B10C-4CF9-4E6D-85B4-69BC3ADF16A7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9ADD-8B60-417A-A27B-8AFA8B2D7FEA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57202" y="1143000"/>
            <a:ext cx="3008313" cy="3451622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7B70-330D-4D37-BD06-634FEF84710D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800" y="457200"/>
            <a:ext cx="5486400" cy="391716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828800" y="1373981"/>
            <a:ext cx="5486400" cy="29718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zh-CN" altLang="en-US">
                <a:solidFill>
                  <a:schemeClr val="lt1"/>
                </a:solidFill>
                <a:latin typeface="+mn-lt"/>
                <a:ea typeface="+mn-ea"/>
                <a:cs typeface="+mn-cs"/>
              </a:rPr>
              <a:t>单击图标添加图片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28800" y="875091"/>
            <a:ext cx="5486400" cy="397764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6DF2A-67C4-4026-92BA-E18AC209EB35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53187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457200" y="4812507"/>
            <a:ext cx="2133600" cy="27384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D6D3CE07-DE2B-4A78-800E-26311F6D8302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124200" y="4812507"/>
            <a:ext cx="2895600" cy="273844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7924800" y="4812507"/>
            <a:ext cx="762000" cy="273844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hf hd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onte_Carlo_tree_search" TargetMode="External"/><Relationship Id="rId5" Type="http://schemas.openxmlformats.org/officeDocument/2006/relationships/hyperlink" Target="https://en.wikipedia.org/wiki/Tree_search" TargetMode="External"/><Relationship Id="rId4" Type="http://schemas.openxmlformats.org/officeDocument/2006/relationships/hyperlink" Target="https://en.wikipedia.org/wiki/Machine_learnin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448" y="771550"/>
            <a:ext cx="5549221" cy="906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4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第一章 深度学习导论</a:t>
            </a:r>
            <a:endParaRPr lang="en-US" altLang="zh-CN" sz="4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8189" y="2443533"/>
            <a:ext cx="5140356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Deep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Learning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&amp;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TensorFlow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静蕾简体" pitchFamily="2" charset="-122"/>
              <a:ea typeface="方正静蕾简体" pitchFamily="2" charset="-122"/>
              <a:cs typeface="Lantinghei SC Demibold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9219" y="3328431"/>
            <a:ext cx="48902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张玉宏  博士</a:t>
            </a:r>
          </a:p>
          <a:p>
            <a:pPr algn="ctr"/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zhangyuhong001@gmail.com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07422" y="2443533"/>
            <a:ext cx="241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2400" dirty="0">
              <a:solidFill>
                <a:srgbClr val="0070C0"/>
              </a:solidFill>
              <a:latin typeface="+mj-lt"/>
              <a:ea typeface="方正静蕾简体" pitchFamily="2" charset="-122"/>
            </a:endParaRPr>
          </a:p>
        </p:txBody>
      </p:sp>
      <p:pic>
        <p:nvPicPr>
          <p:cNvPr id="1026" name="Picture 2" descr="电子工业出版社-关于我社">
            <a:extLst>
              <a:ext uri="{FF2B5EF4-FFF2-40B4-BE49-F238E27FC236}">
                <a16:creationId xmlns:a16="http://schemas.microsoft.com/office/drawing/2014/main" id="{0B012EB3-F677-6944-BB7F-08DF3DDCF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434" y="3994442"/>
            <a:ext cx="3660745" cy="109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6D9ADC-5C59-9D41-9D57-1D08DEBF09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451" y="861560"/>
            <a:ext cx="3052084" cy="2753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363"/>
            <a:ext cx="9144000" cy="3092824"/>
          </a:xfrm>
          <a:prstGeom prst="rect">
            <a:avLst/>
          </a:prstGeom>
        </p:spPr>
      </p:pic>
      <p:sp>
        <p:nvSpPr>
          <p:cNvPr id="2" name="虚尾箭头 1"/>
          <p:cNvSpPr/>
          <p:nvPr/>
        </p:nvSpPr>
        <p:spPr>
          <a:xfrm rot="11887125">
            <a:off x="3505063" y="1897308"/>
            <a:ext cx="315035" cy="13501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93050" y="3471850"/>
            <a:ext cx="810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DL</a:t>
            </a:r>
            <a:r>
              <a:rPr lang="zh-CN" altLang="zh-CN" b="1" dirty="0"/>
              <a:t>带来的</a:t>
            </a:r>
            <a:r>
              <a:rPr lang="zh-CN" altLang="zh-CN" b="1" dirty="0">
                <a:solidFill>
                  <a:srgbClr val="FF0000"/>
                </a:solidFill>
              </a:rPr>
              <a:t>颠覆性</a:t>
            </a:r>
            <a:r>
              <a:rPr lang="zh-CN" altLang="zh-CN" b="1" dirty="0"/>
              <a:t>在于，将人类过去痴迷的算法问题，演变成数据和计算问题。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zh-CN" b="1" dirty="0"/>
              <a:t>在以前，“算法为核心竞争力”，正在转变为，“数据为核心竞争力”。 </a:t>
            </a:r>
            <a:endParaRPr kumimoji="1" lang="zh-CN" altLang="en-US" b="1" dirty="0"/>
          </a:p>
        </p:txBody>
      </p:sp>
      <p:pic>
        <p:nvPicPr>
          <p:cNvPr id="1026" name="Picture 2" descr="åç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10" y="1072453"/>
            <a:ext cx="2279192" cy="219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é©¬äºâçå¾çæç´¢ç»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955640"/>
            <a:ext cx="3461321" cy="230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33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91580" y="3228833"/>
            <a:ext cx="7895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深度学习在</a:t>
            </a:r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AI</a:t>
            </a: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中地位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29699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05" y="771550"/>
            <a:ext cx="7470830" cy="324035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10405" y="4111212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Arial" charset="0"/>
                <a:cs typeface="Arial" charset="0"/>
              </a:rPr>
              <a:t>人工智能的本质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3922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75" y="18966"/>
            <a:ext cx="3206175" cy="505547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65500" y="1808040"/>
            <a:ext cx="295465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5400" dirty="0">
                <a:solidFill>
                  <a:srgbClr val="000000"/>
                </a:solidFill>
                <a:latin typeface="华康娃娃体W5(P)" pitchFamily="82" charset="-122"/>
                <a:ea typeface="华康娃娃体W5(P)" pitchFamily="82" charset="-122"/>
                <a:cs typeface="Wawati SC" charset="-122"/>
              </a:rPr>
              <a:t>奇点临近</a:t>
            </a:r>
            <a:endParaRPr lang="en-US" altLang="zh-CN" sz="5400" dirty="0">
              <a:solidFill>
                <a:srgbClr val="000000"/>
              </a:solidFill>
              <a:latin typeface="华康娃娃体W5(P)" pitchFamily="82" charset="-122"/>
              <a:ea typeface="华康娃娃体W5(P)" pitchFamily="82" charset="-122"/>
              <a:cs typeface="Wawati SC" charset="-122"/>
            </a:endParaRPr>
          </a:p>
          <a:p>
            <a:pPr algn="ctr"/>
            <a:r>
              <a:rPr lang="zh-CN" altLang="en-US" sz="3600" dirty="0">
                <a:solidFill>
                  <a:srgbClr val="FF0000"/>
                </a:solidFill>
                <a:latin typeface="华康娃娃体W5(P)" pitchFamily="82" charset="-122"/>
                <a:ea typeface="华康娃娃体W5(P)" pitchFamily="82" charset="-122"/>
                <a:cs typeface="Wawati SC" charset="-122"/>
              </a:rPr>
              <a:t>（</a:t>
            </a:r>
            <a:r>
              <a:rPr lang="en-US" altLang="zh-CN" sz="3600" dirty="0">
                <a:solidFill>
                  <a:srgbClr val="FF0000"/>
                </a:solidFill>
                <a:latin typeface="华康娃娃体W5(P)" pitchFamily="82" charset="-122"/>
                <a:ea typeface="华康娃娃体W5(P)" pitchFamily="82" charset="-122"/>
                <a:cs typeface="Wawati SC" charset="-122"/>
              </a:rPr>
              <a:t>2045</a:t>
            </a:r>
            <a:r>
              <a:rPr lang="zh-CN" altLang="en-US" sz="3600" dirty="0">
                <a:solidFill>
                  <a:srgbClr val="FF0000"/>
                </a:solidFill>
                <a:latin typeface="华康娃娃体W5(P)" pitchFamily="82" charset="-122"/>
                <a:ea typeface="华康娃娃体W5(P)" pitchFamily="82" charset="-122"/>
                <a:cs typeface="Wawati SC" charset="-122"/>
              </a:rPr>
              <a:t>）</a:t>
            </a:r>
            <a:r>
              <a:rPr lang="zh-CN" altLang="zh-CN" sz="3600" dirty="0">
                <a:solidFill>
                  <a:srgbClr val="FF0000"/>
                </a:solidFill>
                <a:latin typeface="华康娃娃体W5(P)" pitchFamily="82" charset="-122"/>
                <a:ea typeface="华康娃娃体W5(P)" pitchFamily="82" charset="-122"/>
                <a:cs typeface="Wawati SC" charset="-122"/>
              </a:rPr>
              <a:t> </a:t>
            </a:r>
            <a:endParaRPr lang="zh-CN" altLang="en-US" sz="3600" dirty="0">
              <a:solidFill>
                <a:srgbClr val="FF0000"/>
              </a:solidFill>
              <a:latin typeface="华康娃娃体W5(P)" pitchFamily="82" charset="-122"/>
              <a:ea typeface="华康娃娃体W5(P)" pitchFamily="82" charset="-122"/>
              <a:cs typeface="Wawa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5284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50" y="906565"/>
            <a:ext cx="7650850" cy="3330370"/>
          </a:xfrm>
          <a:prstGeom prst="rect">
            <a:avLst/>
          </a:prstGeom>
        </p:spPr>
      </p:pic>
      <p:cxnSp>
        <p:nvCxnSpPr>
          <p:cNvPr id="6" name="直线箭头连接符 5"/>
          <p:cNvCxnSpPr/>
          <p:nvPr/>
        </p:nvCxnSpPr>
        <p:spPr>
          <a:xfrm flipH="1">
            <a:off x="7767355" y="771550"/>
            <a:ext cx="504000" cy="405045"/>
          </a:xfrm>
          <a:prstGeom prst="straightConnector1">
            <a:avLst/>
          </a:prstGeom>
          <a:ln w="666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996825" y="4371950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-apple-system-font" charset="0"/>
              </a:rPr>
              <a:t>深度学习：远非人工智能的全部</a:t>
            </a:r>
            <a:endParaRPr lang="zh-CN" altLang="en-US" b="0" i="0">
              <a:solidFill>
                <a:srgbClr val="000000"/>
              </a:solidFill>
              <a:effectLst/>
              <a:latin typeface="-apple-system-fo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36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05" y="203976"/>
            <a:ext cx="6548155" cy="4132782"/>
          </a:xfrm>
          <a:prstGeom prst="rect">
            <a:avLst/>
          </a:prstGeom>
        </p:spPr>
      </p:pic>
      <p:sp>
        <p:nvSpPr>
          <p:cNvPr id="4" name="云形标注 3"/>
          <p:cNvSpPr/>
          <p:nvPr/>
        </p:nvSpPr>
        <p:spPr>
          <a:xfrm>
            <a:off x="6687235" y="186485"/>
            <a:ext cx="2070230" cy="1125125"/>
          </a:xfrm>
          <a:prstGeom prst="cloudCallout">
            <a:avLst>
              <a:gd name="adj1" fmla="val -49098"/>
              <a:gd name="adj2" fmla="val 721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hungry!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411760" y="4416955"/>
            <a:ext cx="400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和传统机器学习区别在哪里</a:t>
            </a:r>
          </a:p>
        </p:txBody>
      </p:sp>
    </p:spTree>
    <p:extLst>
      <p:ext uri="{BB962C8B-B14F-4D97-AF65-F5344CB8AC3E}">
        <p14:creationId xmlns:p14="http://schemas.microsoft.com/office/powerpoint/2010/main" val="893011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16917"/>
          <a:stretch/>
        </p:blipFill>
        <p:spPr>
          <a:xfrm>
            <a:off x="565741" y="0"/>
            <a:ext cx="8269021" cy="45800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871700" y="4580097"/>
            <a:ext cx="657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Andrew Ng：（吴恩达）大数据</a:t>
            </a:r>
            <a:r>
              <a:rPr lang="en-US" altLang="zh-CN" dirty="0"/>
              <a:t>+</a:t>
            </a:r>
            <a:r>
              <a:rPr lang="zh-CN" altLang="en-US" dirty="0"/>
              <a:t>大计算，成就深度学习</a:t>
            </a:r>
          </a:p>
        </p:txBody>
      </p:sp>
    </p:spTree>
    <p:extLst>
      <p:ext uri="{BB962C8B-B14F-4D97-AF65-F5344CB8AC3E}">
        <p14:creationId xmlns:p14="http://schemas.microsoft.com/office/powerpoint/2010/main" val="84160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6585" y="3246825"/>
            <a:ext cx="7895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深度学习的“学习” 是个什么意思？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95627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532" y="798753"/>
            <a:ext cx="1552575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7047275" y="3389663"/>
            <a:ext cx="1991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Herbert A. Simon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6" y="321500"/>
            <a:ext cx="6625558" cy="37192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20165" y="860905"/>
            <a:ext cx="4837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+mj-ea"/>
                <a:ea typeface="+mj-ea"/>
              </a:rPr>
              <a:t>“如果一个系统，能够通过执行某个过程，就此</a:t>
            </a:r>
            <a:r>
              <a:rPr lang="zh-CN" altLang="en-US" dirty="0">
                <a:solidFill>
                  <a:srgbClr val="FF0000"/>
                </a:solidFill>
                <a:latin typeface="+mj-ea"/>
                <a:ea typeface="+mj-ea"/>
              </a:rPr>
              <a:t>改进了它的性能</a:t>
            </a:r>
            <a:r>
              <a:rPr lang="zh-CN" altLang="en-US" dirty="0">
                <a:solidFill>
                  <a:srgbClr val="00B0F0"/>
                </a:solidFill>
                <a:latin typeface="+mj-ea"/>
                <a:ea typeface="+mj-ea"/>
              </a:rPr>
              <a:t>，那么这个过程就是学习”。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21650" y="4326945"/>
            <a:ext cx="5535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00B050"/>
                </a:solidFill>
              </a:rPr>
              <a:t>问问自己：自己是一个“伪”学习者吗？</a:t>
            </a:r>
          </a:p>
        </p:txBody>
      </p:sp>
    </p:spTree>
    <p:extLst>
      <p:ext uri="{BB962C8B-B14F-4D97-AF65-F5344CB8AC3E}">
        <p14:creationId xmlns:p14="http://schemas.microsoft.com/office/powerpoint/2010/main" val="105722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46575" y="1266605"/>
            <a:ext cx="76508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Machine learning is a subset of artificial intelligence in the field of computer science that often uses statistical techniques to give computers the ability to "learn" </a:t>
            </a:r>
            <a:r>
              <a:rPr lang="zh-CN" altLang="en-US" sz="2800" b="1" dirty="0">
                <a:solidFill>
                  <a:srgbClr val="00B050"/>
                </a:solidFill>
              </a:rPr>
              <a:t>(i.e., progressively improve performance on a specific task) with </a:t>
            </a:r>
            <a:r>
              <a:rPr lang="zh-CN" altLang="en-US" sz="2800" b="1" dirty="0">
                <a:solidFill>
                  <a:srgbClr val="FF0000"/>
                </a:solidFill>
              </a:rPr>
              <a:t>data</a:t>
            </a:r>
            <a:r>
              <a:rPr lang="zh-CN" altLang="en-US" sz="2800" b="1" dirty="0">
                <a:solidFill>
                  <a:srgbClr val="00B050"/>
                </a:solidFill>
              </a:rPr>
              <a:t>, </a:t>
            </a:r>
            <a:r>
              <a:rPr lang="zh-CN" altLang="en-US" sz="2800" b="1" dirty="0">
                <a:solidFill>
                  <a:srgbClr val="FF0000"/>
                </a:solidFill>
              </a:rPr>
              <a:t>without</a:t>
            </a:r>
            <a:r>
              <a:rPr lang="zh-CN" altLang="en-US" sz="2800" b="1" dirty="0">
                <a:solidFill>
                  <a:srgbClr val="00B050"/>
                </a:solidFill>
              </a:rPr>
              <a:t> being explicitly </a:t>
            </a:r>
            <a:r>
              <a:rPr lang="zh-CN" altLang="en-US" sz="2800" b="1" dirty="0">
                <a:solidFill>
                  <a:srgbClr val="FF0000"/>
                </a:solidFill>
              </a:rPr>
              <a:t>programmed</a:t>
            </a:r>
          </a:p>
        </p:txBody>
      </p:sp>
    </p:spTree>
    <p:extLst>
      <p:ext uri="{BB962C8B-B14F-4D97-AF65-F5344CB8AC3E}">
        <p14:creationId xmlns:p14="http://schemas.microsoft.com/office/powerpoint/2010/main" val="549939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91165" y="3246825"/>
            <a:ext cx="7895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深度学习的背景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89658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20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65" y="0"/>
            <a:ext cx="6240870" cy="5143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868703E-209E-054A-B751-D7513341EF95}"/>
              </a:ext>
            </a:extLst>
          </p:cNvPr>
          <p:cNvSpPr/>
          <p:nvPr/>
        </p:nvSpPr>
        <p:spPr>
          <a:xfrm>
            <a:off x="6462210" y="2931790"/>
            <a:ext cx="2204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机器学习的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4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个象限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122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BD1D8E-EC21-9043-8300-86398AC0F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353FA1-16E5-0B4A-B5C5-BDAC2BC50ED5}"/>
              </a:ext>
            </a:extLst>
          </p:cNvPr>
          <p:cNvSpPr/>
          <p:nvPr/>
        </p:nvSpPr>
        <p:spPr>
          <a:xfrm>
            <a:off x="521550" y="186485"/>
            <a:ext cx="4373313" cy="8773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4"/>
                </a:solidFill>
              </a:rPr>
              <a:t>Deep Learning is representation learning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4"/>
                </a:solidFill>
              </a:rPr>
              <a:t>深度学习是一种表征学习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0BB286-4FA3-7E4E-8D47-2D31544F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930" y="1671650"/>
            <a:ext cx="4470400" cy="2413000"/>
          </a:xfrm>
          <a:prstGeom prst="rect">
            <a:avLst/>
          </a:prstGeom>
        </p:spPr>
      </p:pic>
      <p:pic>
        <p:nvPicPr>
          <p:cNvPr id="1026" name="Picture 2" descr="Representation Learning: A Key Idea of Deep Learning | by Lalit Pal |  Analytics Vidhya | Medium">
            <a:extLst>
              <a:ext uri="{FF2B5EF4-FFF2-40B4-BE49-F238E27FC236}">
                <a16:creationId xmlns:a16="http://schemas.microsoft.com/office/drawing/2014/main" id="{1127BC40-6A70-F440-B647-2AE669797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2" r="15876"/>
          <a:stretch/>
        </p:blipFill>
        <p:spPr bwMode="auto">
          <a:xfrm>
            <a:off x="206515" y="1028700"/>
            <a:ext cx="3420380" cy="411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338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1" y="231490"/>
            <a:ext cx="6840760" cy="42304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07216" y="681540"/>
            <a:ext cx="1980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鸟飞派</a:t>
            </a:r>
          </a:p>
        </p:txBody>
      </p:sp>
    </p:spTree>
    <p:extLst>
      <p:ext uri="{BB962C8B-B14F-4D97-AF65-F5344CB8AC3E}">
        <p14:creationId xmlns:p14="http://schemas.microsoft.com/office/powerpoint/2010/main" val="793665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23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855" y="411510"/>
            <a:ext cx="5621671" cy="39669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1530" y="1794797"/>
            <a:ext cx="3195355" cy="114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神经网络学习的本质：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如何找到最优的权值。</a:t>
            </a:r>
          </a:p>
        </p:txBody>
      </p:sp>
    </p:spTree>
    <p:extLst>
      <p:ext uri="{BB962C8B-B14F-4D97-AF65-F5344CB8AC3E}">
        <p14:creationId xmlns:p14="http://schemas.microsoft.com/office/powerpoint/2010/main" val="1122068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6585" y="3246825"/>
            <a:ext cx="7895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深度学习的内涵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24936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5D290-9784-4D4A-8415-534160E88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8FBFFB-6D62-6441-82AD-056BDD57E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29C6087-4727-544A-8A54-84CE886E3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5064A4-C292-DB4F-99CD-9D4573023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173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3FCBF6-81F7-CC41-A560-E0A85034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" y="700718"/>
            <a:ext cx="8963025" cy="3742063"/>
          </a:xfrm>
          <a:prstGeom prst="rect">
            <a:avLst/>
          </a:prstGeom>
          <a:noFill/>
        </p:spPr>
      </p:pic>
      <p:sp>
        <p:nvSpPr>
          <p:cNvPr id="2" name="灯片编号占位符 1" hidden="1">
            <a:extLst>
              <a:ext uri="{FF2B5EF4-FFF2-40B4-BE49-F238E27FC236}">
                <a16:creationId xmlns:a16="http://schemas.microsoft.com/office/drawing/2014/main" id="{3461B183-679E-CD4B-9205-217FA1CF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spcAft>
                  <a:spcPts val="600"/>
                </a:spcAft>
              </a:pPr>
              <a:t>26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8E1E8A0-3446-6845-B9A0-5F4B86C25B09}"/>
              </a:ext>
            </a:extLst>
          </p:cNvPr>
          <p:cNvSpPr/>
          <p:nvPr/>
        </p:nvSpPr>
        <p:spPr>
          <a:xfrm>
            <a:off x="791580" y="4641980"/>
            <a:ext cx="7695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在大数据条件下，简单的学习模型</a:t>
            </a:r>
            <a:r>
              <a:rPr lang="zh-CN" altLang="en-US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可能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会比复杂模型更加有效。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2470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　生活中的深度学习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27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7D9FC8-26D3-2647-AEC8-9C375BCE43D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695" y="1176595"/>
            <a:ext cx="5400600" cy="3337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2296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04767" y="934132"/>
            <a:ext cx="5202070" cy="1440178"/>
          </a:xfrm>
        </p:spPr>
        <p:txBody>
          <a:bodyPr>
            <a:normAutofit/>
          </a:bodyPr>
          <a:lstStyle/>
          <a:p>
            <a:pPr algn="ctr" eaLnBrk="1" hangingPunct="1">
              <a:buFont typeface="Wingdings" pitchFamily="2" charset="2"/>
              <a:buNone/>
            </a:pPr>
            <a:r>
              <a:rPr lang="zh-CN" altLang="en-US" sz="5800" b="1" dirty="0">
                <a:solidFill>
                  <a:srgbClr val="00B0F0"/>
                </a:solidFill>
                <a:latin typeface="方正静蕾简体" pitchFamily="2" charset="-122"/>
                <a:ea typeface="方正静蕾简体" pitchFamily="2" charset="-122"/>
              </a:rPr>
              <a:t>谢谢你能来！</a:t>
            </a:r>
            <a:endParaRPr lang="en-US" altLang="zh-CN" sz="5800" b="1" dirty="0">
              <a:solidFill>
                <a:srgbClr val="00B0F0"/>
              </a:solidFill>
              <a:latin typeface="方正静蕾简体" pitchFamily="2" charset="-122"/>
              <a:ea typeface="方正静蕾简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51519" y="4111260"/>
            <a:ext cx="8235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  <a:latin typeface="方正静蕾简体" pitchFamily="2" charset="-122"/>
                <a:ea typeface="方正静蕾简体" pitchFamily="2" charset="-122"/>
              </a:rPr>
              <a:t>知乎社区专栏：</a:t>
            </a:r>
            <a:r>
              <a:rPr kumimoji="1" lang="en-US" altLang="zh-CN" b="1" dirty="0">
                <a:solidFill>
                  <a:srgbClr val="FF0000"/>
                </a:solidFill>
              </a:rPr>
              <a:t>https://</a:t>
            </a:r>
            <a:r>
              <a:rPr kumimoji="1" lang="en-US" altLang="zh-CN" b="1" dirty="0" err="1">
                <a:solidFill>
                  <a:srgbClr val="FF0000"/>
                </a:solidFill>
              </a:rPr>
              <a:t>zhuanlan.zhihu.com</a:t>
            </a:r>
            <a:r>
              <a:rPr kumimoji="1" lang="en-US" altLang="zh-CN" b="1" dirty="0">
                <a:solidFill>
                  <a:srgbClr val="FF0000"/>
                </a:solidFill>
              </a:rPr>
              <a:t>/</a:t>
            </a:r>
            <a:r>
              <a:rPr kumimoji="1" lang="en-US" altLang="zh-CN" b="1" dirty="0" err="1">
                <a:solidFill>
                  <a:srgbClr val="FF0000"/>
                </a:solidFill>
              </a:rPr>
              <a:t>zhangyuhong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48B951-CB53-9D46-BA8C-8A8B2C421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" y="12099"/>
            <a:ext cx="3150350" cy="40991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19660E-EBE3-CB49-A701-6E012F23B7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91"/>
          <a:stretch/>
        </p:blipFill>
        <p:spPr>
          <a:xfrm>
            <a:off x="3626628" y="2769190"/>
            <a:ext cx="4900665" cy="13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55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791580" y="231490"/>
            <a:ext cx="7245805" cy="45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26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02" y="0"/>
            <a:ext cx="7965996" cy="5143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56866" y="4812507"/>
            <a:ext cx="5400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>
                <a:solidFill>
                  <a:srgbClr val="FFC000"/>
                </a:solidFill>
              </a:rPr>
              <a:t>Credit:</a:t>
            </a:r>
            <a:r>
              <a:rPr lang="zh-CN" altLang="en-US" sz="1200" dirty="0">
                <a:solidFill>
                  <a:srgbClr val="FFC000"/>
                </a:solidFill>
              </a:rPr>
              <a:t>https://www.technologyreview.com/s/513696/deep-learning/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81690" y="1086585"/>
            <a:ext cx="2070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solidFill>
                  <a:srgbClr val="00B050"/>
                </a:solidFill>
              </a:rPr>
              <a:t>2013</a:t>
            </a:r>
            <a:endParaRPr kumimoji="1" lang="zh-CN" altLang="en-US" sz="4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77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069" y="0"/>
            <a:ext cx="1909823" cy="8859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995" y="2391730"/>
            <a:ext cx="4354584" cy="21745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90309" y="234388"/>
            <a:ext cx="63776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As of 2016, </a:t>
            </a:r>
            <a:r>
              <a:rPr lang="en-US" altLang="zh-CN" sz="1600" dirty="0" err="1"/>
              <a:t>AlphaGo's</a:t>
            </a:r>
            <a:r>
              <a:rPr lang="en-US" altLang="zh-CN" sz="1600" dirty="0"/>
              <a:t> algorithm uses a combination of </a:t>
            </a:r>
            <a:r>
              <a:rPr lang="en-US" altLang="zh-CN" sz="1600" dirty="0">
                <a:hlinkClick r:id="rId4" tooltip="Machine learning"/>
              </a:rPr>
              <a:t>machine learning</a:t>
            </a:r>
            <a:r>
              <a:rPr lang="en-US" altLang="zh-CN" sz="1600" dirty="0"/>
              <a:t> and </a:t>
            </a:r>
            <a:r>
              <a:rPr lang="en-US" altLang="zh-CN" sz="1600" dirty="0">
                <a:hlinkClick r:id="rId5" tooltip="Tree search"/>
              </a:rPr>
              <a:t>tree search</a:t>
            </a:r>
            <a:r>
              <a:rPr lang="en-US" altLang="zh-CN" sz="1600" dirty="0"/>
              <a:t> techniques, combined with extensive training. 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It uses </a:t>
            </a:r>
            <a:r>
              <a:rPr lang="en-US" altLang="zh-CN" sz="1600" dirty="0">
                <a:hlinkClick r:id="rId6" tooltip="Monte Carlo tree search"/>
              </a:rPr>
              <a:t>Monte Carlo tree search</a:t>
            </a:r>
            <a:r>
              <a:rPr lang="en-US" altLang="zh-CN" sz="1600" dirty="0"/>
              <a:t>, guided by a "value network" and a "policy network," both implemented using </a:t>
            </a:r>
            <a:r>
              <a:rPr lang="en-US" altLang="zh-CN" sz="2400" b="1" dirty="0">
                <a:solidFill>
                  <a:srgbClr val="FF0000"/>
                </a:solidFill>
              </a:rPr>
              <a:t>deep neural network</a:t>
            </a:r>
            <a:r>
              <a:rPr lang="en-US" altLang="zh-CN" sz="1600" b="1" dirty="0">
                <a:solidFill>
                  <a:srgbClr val="FF0000"/>
                </a:solidFill>
              </a:rPr>
              <a:t> </a:t>
            </a:r>
            <a:r>
              <a:rPr lang="en-US" altLang="zh-CN" sz="1600" dirty="0"/>
              <a:t>technology.</a:t>
            </a:r>
            <a:endParaRPr kumimoji="1" lang="zh-CN" altLang="en-US" sz="1600" dirty="0"/>
          </a:p>
        </p:txBody>
      </p:sp>
      <p:sp>
        <p:nvSpPr>
          <p:cNvPr id="9" name="文本框 8"/>
          <p:cNvSpPr txBox="1"/>
          <p:nvPr/>
        </p:nvSpPr>
        <p:spPr>
          <a:xfrm rot="822564">
            <a:off x="-125691" y="3589660"/>
            <a:ext cx="5726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accent2"/>
                </a:solidFill>
              </a:rPr>
              <a:t>15 March 2016</a:t>
            </a:r>
            <a:endParaRPr kumimoji="1" lang="zh-CN" altLang="en-US" sz="5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7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1712090" y="0"/>
            <a:ext cx="6280290" cy="48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12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495"/>
            <a:ext cx="9144000" cy="4572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070" y="1716655"/>
            <a:ext cx="3717510" cy="209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9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0"/>
            <a:ext cx="77712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5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271"/>
            <a:ext cx="9144000" cy="448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78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顶峰">
  <a:themeElements>
    <a:clrScheme name="顶峰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顶峰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顶峰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</TotalTime>
  <Words>406</Words>
  <Application>Microsoft Macintosh PowerPoint</Application>
  <PresentationFormat>全屏显示(16:9)</PresentationFormat>
  <Paragraphs>64</Paragraphs>
  <Slides>28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-apple-system-font</vt:lpstr>
      <vt:lpstr>方正静蕾简体</vt:lpstr>
      <vt:lpstr>黑体</vt:lpstr>
      <vt:lpstr>华康娃娃体W5(P)</vt:lpstr>
      <vt:lpstr>华文新魏</vt:lpstr>
      <vt:lpstr>微软雅黑</vt:lpstr>
      <vt:lpstr>Arial</vt:lpstr>
      <vt:lpstr>Book Antiqua</vt:lpstr>
      <vt:lpstr>Calibri</vt:lpstr>
      <vt:lpstr>Lucida Sans</vt:lpstr>
      <vt:lpstr>Times New Roman</vt:lpstr>
      <vt:lpstr>Wingdings</vt:lpstr>
      <vt:lpstr>Wingdings 2</vt:lpstr>
      <vt:lpstr>Wingdings 3</vt:lpstr>
      <vt:lpstr>顶峰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　生活中的深度学习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Yuhong Zhang</cp:lastModifiedBy>
  <cp:revision>7</cp:revision>
  <dcterms:created xsi:type="dcterms:W3CDTF">2020-11-23T06:25:15Z</dcterms:created>
  <dcterms:modified xsi:type="dcterms:W3CDTF">2020-12-10T08:26:15Z</dcterms:modified>
</cp:coreProperties>
</file>